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ill Sans Light" charset="1" panose="020B03020201040202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10.xml" Type="http://schemas.openxmlformats.org/officeDocument/2006/relationships/notesSlide"/><Relationship Id="rId31" Target="notesSlides/notesSlide11.xml" Type="http://schemas.openxmlformats.org/officeDocument/2006/relationships/notesSlide"/><Relationship Id="rId32" Target="notesSlides/notesSlide1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9801" y="4628648"/>
            <a:ext cx="16894299" cy="4957200"/>
            <a:chOff x="0" y="0"/>
            <a:chExt cx="22525732" cy="6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25737" cy="6609588"/>
            </a:xfrm>
            <a:custGeom>
              <a:avLst/>
              <a:gdLst/>
              <a:ahLst/>
              <a:cxnLst/>
              <a:rect r="r" b="b" t="t" l="l"/>
              <a:pathLst>
                <a:path h="6609588" w="22525737">
                  <a:moveTo>
                    <a:pt x="0" y="0"/>
                  </a:moveTo>
                  <a:lnTo>
                    <a:pt x="22525737" y="0"/>
                  </a:lnTo>
                  <a:lnTo>
                    <a:pt x="22525737" y="6609588"/>
                  </a:lnTo>
                  <a:lnTo>
                    <a:pt x="0" y="6609588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 descr="Conexiones digitales"/>
          <p:cNvSpPr/>
          <p:nvPr/>
        </p:nvSpPr>
        <p:spPr>
          <a:xfrm flipH="false" flipV="false" rot="0">
            <a:off x="30" y="-110820"/>
            <a:ext cx="18287970" cy="10286985"/>
          </a:xfrm>
          <a:custGeom>
            <a:avLst/>
            <a:gdLst/>
            <a:ahLst/>
            <a:cxnLst/>
            <a:rect r="r" b="b" t="t" l="l"/>
            <a:pathLst>
              <a:path h="10286985" w="18287970">
                <a:moveTo>
                  <a:pt x="0" y="0"/>
                </a:moveTo>
                <a:lnTo>
                  <a:pt x="18287970" y="0"/>
                </a:lnTo>
                <a:lnTo>
                  <a:pt x="18287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37" t="-10007" r="-4207" b="-7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9801" y="680464"/>
            <a:ext cx="16948400" cy="147831"/>
          </a:xfrm>
          <a:custGeom>
            <a:avLst/>
            <a:gdLst/>
            <a:ahLst/>
            <a:cxnLst/>
            <a:rect r="r" b="b" t="t" l="l"/>
            <a:pathLst>
              <a:path h="147831" w="16948400">
                <a:moveTo>
                  <a:pt x="0" y="0"/>
                </a:moveTo>
                <a:lnTo>
                  <a:pt x="16948399" y="0"/>
                </a:lnTo>
                <a:lnTo>
                  <a:pt x="16948399" y="147832"/>
                </a:lnTo>
                <a:lnTo>
                  <a:pt x="0" y="147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673098" y="6642100"/>
            <a:ext cx="16891000" cy="2943745"/>
            <a:chOff x="0" y="0"/>
            <a:chExt cx="22521334" cy="392499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521290" cy="3924935"/>
            </a:xfrm>
            <a:custGeom>
              <a:avLst/>
              <a:gdLst/>
              <a:ahLst/>
              <a:cxnLst/>
              <a:rect r="r" b="b" t="t" l="l"/>
              <a:pathLst>
                <a:path h="3924935" w="22521290">
                  <a:moveTo>
                    <a:pt x="0" y="0"/>
                  </a:moveTo>
                  <a:lnTo>
                    <a:pt x="22521290" y="0"/>
                  </a:lnTo>
                  <a:lnTo>
                    <a:pt x="22521290" y="3924935"/>
                  </a:lnTo>
                  <a:lnTo>
                    <a:pt x="0" y="3924935"/>
                  </a:lnTo>
                  <a:close/>
                </a:path>
              </a:pathLst>
            </a:custGeom>
            <a:solidFill>
              <a:srgbClr val="1A3260">
                <a:alpha val="93725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71786" y="6858000"/>
            <a:ext cx="16490323" cy="1342866"/>
            <a:chOff x="0" y="0"/>
            <a:chExt cx="21987098" cy="17904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987098" cy="1790488"/>
            </a:xfrm>
            <a:custGeom>
              <a:avLst/>
              <a:gdLst/>
              <a:ahLst/>
              <a:cxnLst/>
              <a:rect r="r" b="b" t="t" l="l"/>
              <a:pathLst>
                <a:path h="1790488" w="21987098">
                  <a:moveTo>
                    <a:pt x="0" y="0"/>
                  </a:moveTo>
                  <a:lnTo>
                    <a:pt x="21987098" y="0"/>
                  </a:lnTo>
                  <a:lnTo>
                    <a:pt x="21987098" y="1790488"/>
                  </a:lnTo>
                  <a:lnTo>
                    <a:pt x="0" y="1790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21987098" cy="1895263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AGENTES DELIBERATIVOS (BASADOS EN OBJETIVOS)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1791" y="8200869"/>
            <a:ext cx="16490319" cy="727233"/>
            <a:chOff x="0" y="0"/>
            <a:chExt cx="21987092" cy="9696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87092" cy="969644"/>
            </a:xfrm>
            <a:custGeom>
              <a:avLst/>
              <a:gdLst/>
              <a:ahLst/>
              <a:cxnLst/>
              <a:rect r="r" b="b" t="t" l="l"/>
              <a:pathLst>
                <a:path h="969644" w="21987092">
                  <a:moveTo>
                    <a:pt x="0" y="0"/>
                  </a:moveTo>
                  <a:lnTo>
                    <a:pt x="21987092" y="0"/>
                  </a:lnTo>
                  <a:lnTo>
                    <a:pt x="21987092" y="969644"/>
                  </a:lnTo>
                  <a:lnTo>
                    <a:pt x="0" y="969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987092" cy="102679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7CEB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AYALA RODRÍGUEZ JOSÉ ERNESTO</a:t>
              </a:r>
            </a:p>
            <a:p>
              <a:pPr algn="l">
                <a:lnSpc>
                  <a:spcPts val="3240"/>
                </a:lnSpc>
              </a:pPr>
              <a:r>
                <a:rPr lang="en-US" sz="2700">
                  <a:solidFill>
                    <a:srgbClr val="7CEB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LIZARRAGA VALENZUELA JESUS EDUARDO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 descr="Números digitales"/>
          <p:cNvSpPr/>
          <p:nvPr/>
        </p:nvSpPr>
        <p:spPr>
          <a:xfrm flipH="false" flipV="false" rot="0">
            <a:off x="30" y="15"/>
            <a:ext cx="18287970" cy="10286985"/>
          </a:xfrm>
          <a:custGeom>
            <a:avLst/>
            <a:gdLst/>
            <a:ahLst/>
            <a:cxnLst/>
            <a:rect r="r" b="b" t="t" l="l"/>
            <a:pathLst>
              <a:path h="10286985" w="18287970">
                <a:moveTo>
                  <a:pt x="0" y="0"/>
                </a:moveTo>
                <a:lnTo>
                  <a:pt x="18287970" y="0"/>
                </a:lnTo>
                <a:lnTo>
                  <a:pt x="18287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42" r="-10013" b="-165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100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5" y="0"/>
                </a:lnTo>
                <a:lnTo>
                  <a:pt x="11260625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DES</a:t>
              </a: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VENTAJAS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533864" y="2368350"/>
            <a:ext cx="7220148" cy="7220148"/>
            <a:chOff x="0" y="0"/>
            <a:chExt cx="9626864" cy="9626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163560" y="1406017"/>
              <a:ext cx="1933194" cy="6815963"/>
            </a:xfrm>
            <a:custGeom>
              <a:avLst/>
              <a:gdLst/>
              <a:ahLst/>
              <a:cxnLst/>
              <a:rect r="r" b="b" t="t" l="l"/>
              <a:pathLst>
                <a:path h="6815963" w="1933194">
                  <a:moveTo>
                    <a:pt x="53467" y="3810"/>
                  </a:moveTo>
                  <a:cubicBezTo>
                    <a:pt x="1933194" y="1883537"/>
                    <a:pt x="1933194" y="4931283"/>
                    <a:pt x="53467" y="6811010"/>
                  </a:cubicBezTo>
                  <a:cubicBezTo>
                    <a:pt x="48514" y="6815963"/>
                    <a:pt x="40513" y="6815963"/>
                    <a:pt x="35560" y="6811010"/>
                  </a:cubicBezTo>
                  <a:lnTo>
                    <a:pt x="4953" y="6780403"/>
                  </a:lnTo>
                  <a:cubicBezTo>
                    <a:pt x="2540" y="6777990"/>
                    <a:pt x="1270" y="6774815"/>
                    <a:pt x="1270" y="6771386"/>
                  </a:cubicBezTo>
                  <a:cubicBezTo>
                    <a:pt x="1270" y="6767957"/>
                    <a:pt x="2667" y="6764782"/>
                    <a:pt x="4953" y="6762369"/>
                  </a:cubicBezTo>
                  <a:cubicBezTo>
                    <a:pt x="1857883" y="4909439"/>
                    <a:pt x="1857883" y="1905127"/>
                    <a:pt x="4953" y="52197"/>
                  </a:cubicBezTo>
                  <a:cubicBezTo>
                    <a:pt x="0" y="47244"/>
                    <a:pt x="0" y="39243"/>
                    <a:pt x="4953" y="34290"/>
                  </a:cubicBezTo>
                  <a:lnTo>
                    <a:pt x="35560" y="3683"/>
                  </a:lnTo>
                  <a:cubicBezTo>
                    <a:pt x="37973" y="1270"/>
                    <a:pt x="41148" y="0"/>
                    <a:pt x="44577" y="0"/>
                  </a:cubicBezTo>
                  <a:cubicBezTo>
                    <a:pt x="48006" y="0"/>
                    <a:pt x="51181" y="1397"/>
                    <a:pt x="53594" y="3683"/>
                  </a:cubicBezTo>
                  <a:moveTo>
                    <a:pt x="35687" y="21590"/>
                  </a:moveTo>
                  <a:lnTo>
                    <a:pt x="44704" y="12573"/>
                  </a:lnTo>
                  <a:lnTo>
                    <a:pt x="53721" y="21590"/>
                  </a:lnTo>
                  <a:lnTo>
                    <a:pt x="23114" y="52197"/>
                  </a:lnTo>
                  <a:lnTo>
                    <a:pt x="14097" y="43180"/>
                  </a:lnTo>
                  <a:lnTo>
                    <a:pt x="23114" y="34163"/>
                  </a:lnTo>
                  <a:cubicBezTo>
                    <a:pt x="1885950" y="1896999"/>
                    <a:pt x="1885950" y="4917440"/>
                    <a:pt x="23114" y="6780276"/>
                  </a:cubicBezTo>
                  <a:lnTo>
                    <a:pt x="14097" y="6771259"/>
                  </a:lnTo>
                  <a:lnTo>
                    <a:pt x="23114" y="6762243"/>
                  </a:lnTo>
                  <a:lnTo>
                    <a:pt x="53721" y="6792849"/>
                  </a:lnTo>
                  <a:lnTo>
                    <a:pt x="44704" y="6801866"/>
                  </a:lnTo>
                  <a:lnTo>
                    <a:pt x="35687" y="6792849"/>
                  </a:lnTo>
                  <a:cubicBezTo>
                    <a:pt x="1905508" y="4923028"/>
                    <a:pt x="1905508" y="1891411"/>
                    <a:pt x="35687" y="21590"/>
                  </a:cubicBezTo>
                  <a:close/>
                </a:path>
              </a:pathLst>
            </a:custGeom>
            <a:solidFill>
              <a:srgbClr val="35729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6284" y="3708374"/>
            <a:ext cx="9603510" cy="822414"/>
            <a:chOff x="0" y="0"/>
            <a:chExt cx="12804680" cy="10965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76758" y="3698849"/>
            <a:ext cx="9622560" cy="841464"/>
            <a:chOff x="0" y="0"/>
            <a:chExt cx="12830080" cy="11219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2830080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complejidad en el diseño e implementación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2157794" y="4942209"/>
            <a:ext cx="9132002" cy="822414"/>
            <a:chOff x="0" y="0"/>
            <a:chExt cx="12176002" cy="10965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148268" y="4932684"/>
            <a:ext cx="9151052" cy="841464"/>
            <a:chOff x="0" y="0"/>
            <a:chExt cx="12201402" cy="11219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2201402" cy="11410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078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consumo de recursos computacionales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157794" y="6176044"/>
            <a:ext cx="9132002" cy="822414"/>
            <a:chOff x="0" y="0"/>
            <a:chExt cx="12176002" cy="109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148268" y="6166520"/>
            <a:ext cx="9151052" cy="841464"/>
            <a:chOff x="0" y="0"/>
            <a:chExt cx="12201402" cy="11219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2201402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Dificultad en la optimización</a:t>
                </a: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1686284" y="7409880"/>
            <a:ext cx="9603510" cy="822414"/>
            <a:chOff x="0" y="0"/>
            <a:chExt cx="12804680" cy="109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676758" y="7400355"/>
            <a:ext cx="9622560" cy="841464"/>
            <a:chOff x="0" y="0"/>
            <a:chExt cx="12830080" cy="11219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12830080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necesidad de mantenimiento y actualización</a:t>
                </a: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726" y="7712959"/>
            <a:ext cx="16947300" cy="1912053"/>
            <a:chOff x="0" y="0"/>
            <a:chExt cx="22596400" cy="2549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96348" cy="2549398"/>
            </a:xfrm>
            <a:custGeom>
              <a:avLst/>
              <a:gdLst/>
              <a:ahLst/>
              <a:cxnLst/>
              <a:rect r="r" b="b" t="t" l="l"/>
              <a:pathLst>
                <a:path h="2549398" w="22596348">
                  <a:moveTo>
                    <a:pt x="0" y="0"/>
                  </a:moveTo>
                  <a:lnTo>
                    <a:pt x="22596348" y="0"/>
                  </a:lnTo>
                  <a:lnTo>
                    <a:pt x="22596348" y="2549398"/>
                  </a:lnTo>
                  <a:lnTo>
                    <a:pt x="0" y="2549398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7893444"/>
            <a:ext cx="16598794" cy="1034271"/>
            <a:chOff x="0" y="0"/>
            <a:chExt cx="22131726" cy="1379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31727" cy="1379028"/>
            </a:xfrm>
            <a:custGeom>
              <a:avLst/>
              <a:gdLst/>
              <a:ahLst/>
              <a:cxnLst/>
              <a:rect r="r" b="b" t="t" l="l"/>
              <a:pathLst>
                <a:path h="1379028" w="22131727">
                  <a:moveTo>
                    <a:pt x="0" y="0"/>
                  </a:moveTo>
                  <a:lnTo>
                    <a:pt x="22131727" y="0"/>
                  </a:lnTo>
                  <a:lnTo>
                    <a:pt x="22131727" y="1379028"/>
                  </a:lnTo>
                  <a:lnTo>
                    <a:pt x="0" y="1379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2131726" cy="14647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Ejemplo de un agente hibrido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664360" y="1041082"/>
            <a:ext cx="9013651" cy="6459092"/>
          </a:xfrm>
          <a:custGeom>
            <a:avLst/>
            <a:gdLst/>
            <a:ahLst/>
            <a:cxnLst/>
            <a:rect r="r" b="b" t="t" l="l"/>
            <a:pathLst>
              <a:path h="6459092" w="9013651">
                <a:moveTo>
                  <a:pt x="0" y="0"/>
                </a:moveTo>
                <a:lnTo>
                  <a:pt x="9013651" y="0"/>
                </a:lnTo>
                <a:lnTo>
                  <a:pt x="9013651" y="6459091"/>
                </a:lnTo>
                <a:lnTo>
                  <a:pt x="0" y="64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5" r="0" b="-325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9801" y="4628648"/>
            <a:ext cx="16894299" cy="4957200"/>
            <a:chOff x="0" y="0"/>
            <a:chExt cx="22525732" cy="6609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25737" cy="6609588"/>
            </a:xfrm>
            <a:custGeom>
              <a:avLst/>
              <a:gdLst/>
              <a:ahLst/>
              <a:cxnLst/>
              <a:rect r="r" b="b" t="t" l="l"/>
              <a:pathLst>
                <a:path h="6609588" w="22525737">
                  <a:moveTo>
                    <a:pt x="0" y="0"/>
                  </a:moveTo>
                  <a:lnTo>
                    <a:pt x="22525737" y="0"/>
                  </a:lnTo>
                  <a:lnTo>
                    <a:pt x="22525737" y="6609588"/>
                  </a:lnTo>
                  <a:lnTo>
                    <a:pt x="0" y="6609588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063220" y="1085848"/>
            <a:ext cx="5554980" cy="8499999"/>
            <a:chOff x="0" y="0"/>
            <a:chExt cx="7406640" cy="113333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06640" cy="11333353"/>
            </a:xfrm>
            <a:custGeom>
              <a:avLst/>
              <a:gdLst/>
              <a:ahLst/>
              <a:cxnLst/>
              <a:rect r="r" b="b" t="t" l="l"/>
              <a:pathLst>
                <a:path h="11333353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1333353"/>
                  </a:lnTo>
                  <a:lnTo>
                    <a:pt x="0" y="1133335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669801" y="680464"/>
            <a:ext cx="16948400" cy="147831"/>
          </a:xfrm>
          <a:custGeom>
            <a:avLst/>
            <a:gdLst/>
            <a:ahLst/>
            <a:cxnLst/>
            <a:rect r="r" b="b" t="t" l="l"/>
            <a:pathLst>
              <a:path h="147831" w="16948400">
                <a:moveTo>
                  <a:pt x="0" y="0"/>
                </a:moveTo>
                <a:lnTo>
                  <a:pt x="16948399" y="0"/>
                </a:lnTo>
                <a:lnTo>
                  <a:pt x="16948399" y="147832"/>
                </a:lnTo>
                <a:lnTo>
                  <a:pt x="0" y="147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444412" y="2128838"/>
            <a:ext cx="4622364" cy="6973598"/>
            <a:chOff x="0" y="0"/>
            <a:chExt cx="6163152" cy="92981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63152" cy="9298130"/>
            </a:xfrm>
            <a:custGeom>
              <a:avLst/>
              <a:gdLst/>
              <a:ahLst/>
              <a:cxnLst/>
              <a:rect r="r" b="b" t="t" l="l"/>
              <a:pathLst>
                <a:path h="9298130" w="6163152">
                  <a:moveTo>
                    <a:pt x="0" y="0"/>
                  </a:moveTo>
                  <a:lnTo>
                    <a:pt x="6163152" y="0"/>
                  </a:lnTo>
                  <a:lnTo>
                    <a:pt x="6163152" y="9298130"/>
                  </a:lnTo>
                  <a:lnTo>
                    <a:pt x="0" y="92981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6163152" cy="940290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6480"/>
                </a:lnSpc>
              </a:pPr>
              <a:r>
                <a:rPr lang="en-US" sz="54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Gracias por su atención</a:t>
              </a:r>
            </a:p>
          </p:txBody>
        </p:sp>
      </p:grpSp>
      <p:sp>
        <p:nvSpPr>
          <p:cNvPr name="Freeform 16" id="16" descr="Números digitales"/>
          <p:cNvSpPr/>
          <p:nvPr/>
        </p:nvSpPr>
        <p:spPr>
          <a:xfrm flipH="false" flipV="false" rot="0">
            <a:off x="669801" y="1085848"/>
            <a:ext cx="11247924" cy="8515352"/>
          </a:xfrm>
          <a:custGeom>
            <a:avLst/>
            <a:gdLst/>
            <a:ahLst/>
            <a:cxnLst/>
            <a:rect r="r" b="b" t="t" l="l"/>
            <a:pathLst>
              <a:path h="8515352" w="11247924">
                <a:moveTo>
                  <a:pt x="0" y="0"/>
                </a:moveTo>
                <a:lnTo>
                  <a:pt x="11247924" y="0"/>
                </a:lnTo>
                <a:lnTo>
                  <a:pt x="11247924" y="8515352"/>
                </a:lnTo>
                <a:lnTo>
                  <a:pt x="0" y="8515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82" t="0" r="-10935" b="-9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1790" y="7040084"/>
            <a:ext cx="16544424" cy="850107"/>
            <a:chOff x="0" y="0"/>
            <a:chExt cx="22059232" cy="1133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59232" cy="1133476"/>
            </a:xfrm>
            <a:custGeom>
              <a:avLst/>
              <a:gdLst/>
              <a:ahLst/>
              <a:cxnLst/>
              <a:rect r="r" b="b" t="t" l="l"/>
              <a:pathLst>
                <a:path h="1133476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133476"/>
                  </a:lnTo>
                  <a:lnTo>
                    <a:pt x="0" y="1133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059232" cy="120967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1A32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¿Qué son los agentes deliberativos basados en objetivos?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1726" y="899587"/>
            <a:ext cx="16936288" cy="5335878"/>
          </a:xfrm>
          <a:custGeom>
            <a:avLst/>
            <a:gdLst/>
            <a:ahLst/>
            <a:cxnLst/>
            <a:rect r="r" b="b" t="t" l="l"/>
            <a:pathLst>
              <a:path h="5335878" w="16936288">
                <a:moveTo>
                  <a:pt x="0" y="0"/>
                </a:moveTo>
                <a:lnTo>
                  <a:pt x="16936288" y="0"/>
                </a:lnTo>
                <a:lnTo>
                  <a:pt x="16936288" y="5335879"/>
                </a:lnTo>
                <a:lnTo>
                  <a:pt x="0" y="533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218" r="-148" b="-46646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1788" y="7890191"/>
            <a:ext cx="16544425" cy="1614027"/>
            <a:chOff x="0" y="0"/>
            <a:chExt cx="22059234" cy="21520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59233" cy="2152036"/>
            </a:xfrm>
            <a:custGeom>
              <a:avLst/>
              <a:gdLst/>
              <a:ahLst/>
              <a:cxnLst/>
              <a:rect r="r" b="b" t="t" l="l"/>
              <a:pathLst>
                <a:path h="2152036" w="22059233">
                  <a:moveTo>
                    <a:pt x="0" y="0"/>
                  </a:moveTo>
                  <a:lnTo>
                    <a:pt x="22059233" y="0"/>
                  </a:lnTo>
                  <a:lnTo>
                    <a:pt x="22059233" y="2152036"/>
                  </a:lnTo>
                  <a:lnTo>
                    <a:pt x="0" y="21520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059234" cy="217108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3D3D3D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Los agentes deliberativos basados en objetivos son sistemas de inteligencia artificial que combinan características de los agentes reactivos y los basados en modelos. Estos agentes tienen la capacidad de razonar sobre sus objetivos y planificar acciones para alcanzarlos, utilizando experiencias pasadas para tomar decisiones. Además, evalúan los datos del entorno y comparan diferentes enfoques que los ayudan a lograr el resultado deseado, siempre eligiendo el camino más eficiente.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7530" y="0"/>
            <a:ext cx="18288000" cy="13842381"/>
          </a:xfrm>
          <a:custGeom>
            <a:avLst/>
            <a:gdLst/>
            <a:ahLst/>
            <a:cxnLst/>
            <a:rect r="r" b="b" t="t" l="l"/>
            <a:pathLst>
              <a:path h="13842381" w="18288000">
                <a:moveTo>
                  <a:pt x="0" y="0"/>
                </a:moveTo>
                <a:lnTo>
                  <a:pt x="18288000" y="0"/>
                </a:lnTo>
                <a:lnTo>
                  <a:pt x="18288000" y="13842381"/>
                </a:lnTo>
                <a:lnTo>
                  <a:pt x="0" y="1384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100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5" y="0"/>
                </a:lnTo>
                <a:lnTo>
                  <a:pt x="11260625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Características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9356" y="3881929"/>
            <a:ext cx="3212928" cy="1927756"/>
            <a:chOff x="0" y="0"/>
            <a:chExt cx="4283904" cy="25703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69832" y="3872404"/>
            <a:ext cx="3231978" cy="1946806"/>
            <a:chOff x="0" y="0"/>
            <a:chExt cx="4309304" cy="25957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Planificación antes de actuar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4613577" y="3881929"/>
            <a:ext cx="3212928" cy="1927756"/>
            <a:chOff x="0" y="0"/>
            <a:chExt cx="4283904" cy="25703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604052" y="3872404"/>
            <a:ext cx="3231978" cy="1946806"/>
            <a:chOff x="0" y="0"/>
            <a:chExt cx="4309304" cy="25957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Uso de un modelo del mundo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8147799" y="3881929"/>
            <a:ext cx="3212928" cy="1927756"/>
            <a:chOff x="0" y="0"/>
            <a:chExt cx="4283904" cy="25703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138274" y="3872404"/>
            <a:ext cx="3231978" cy="1946806"/>
            <a:chOff x="0" y="0"/>
            <a:chExt cx="4309304" cy="25957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Toman decisiones basadas en objetivos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079356" y="6130980"/>
            <a:ext cx="3212928" cy="1927757"/>
            <a:chOff x="0" y="0"/>
            <a:chExt cx="4283904" cy="25703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69832" y="6121455"/>
            <a:ext cx="3231978" cy="1946807"/>
            <a:chOff x="0" y="0"/>
            <a:chExt cx="4309304" cy="25957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4309304" cy="262431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402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Evaluación de múltiples opciones</a:t>
                </a:r>
              </a:p>
            </p:txBody>
          </p:sp>
        </p:grpSp>
      </p:grpSp>
      <p:grpSp>
        <p:nvGrpSpPr>
          <p:cNvPr name="Group 43" id="43"/>
          <p:cNvGrpSpPr/>
          <p:nvPr/>
        </p:nvGrpSpPr>
        <p:grpSpPr>
          <a:xfrm rot="0">
            <a:off x="4613577" y="6130980"/>
            <a:ext cx="3212928" cy="1927757"/>
            <a:chOff x="0" y="0"/>
            <a:chExt cx="4283904" cy="257034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5" id="45"/>
          <p:cNvGrpSpPr/>
          <p:nvPr/>
        </p:nvGrpSpPr>
        <p:grpSpPr>
          <a:xfrm rot="0">
            <a:off x="4604052" y="6121455"/>
            <a:ext cx="3231978" cy="1946807"/>
            <a:chOff x="0" y="0"/>
            <a:chExt cx="4309304" cy="259574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7" id="47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28575"/>
                <a:ext cx="4309304" cy="262431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402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Capacidad de adaptación</a:t>
                </a: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8147799" y="6130980"/>
            <a:ext cx="3212928" cy="1927757"/>
            <a:chOff x="0" y="0"/>
            <a:chExt cx="4283904" cy="257034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52" id="52"/>
          <p:cNvGrpSpPr/>
          <p:nvPr/>
        </p:nvGrpSpPr>
        <p:grpSpPr>
          <a:xfrm rot="0">
            <a:off x="8138274" y="6121455"/>
            <a:ext cx="3231978" cy="1946807"/>
            <a:chOff x="0" y="0"/>
            <a:chExt cx="4309304" cy="259574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28575"/>
                <a:ext cx="4309304" cy="262431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402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uso de recursos computacionales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 descr="Números digitales"/>
          <p:cNvSpPr/>
          <p:nvPr/>
        </p:nvSpPr>
        <p:spPr>
          <a:xfrm flipH="false" flipV="false" rot="0">
            <a:off x="30" y="15"/>
            <a:ext cx="18287970" cy="10286985"/>
          </a:xfrm>
          <a:custGeom>
            <a:avLst/>
            <a:gdLst/>
            <a:ahLst/>
            <a:cxnLst/>
            <a:rect r="r" b="b" t="t" l="l"/>
            <a:pathLst>
              <a:path h="10286985" w="18287970">
                <a:moveTo>
                  <a:pt x="0" y="0"/>
                </a:moveTo>
                <a:lnTo>
                  <a:pt x="18287970" y="0"/>
                </a:lnTo>
                <a:lnTo>
                  <a:pt x="18287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42" r="-10013" b="-165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469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4" y="0"/>
                </a:lnTo>
                <a:lnTo>
                  <a:pt x="11260624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VENTAJAS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533864" y="2351837"/>
            <a:ext cx="7220148" cy="7220148"/>
            <a:chOff x="0" y="0"/>
            <a:chExt cx="9626864" cy="9626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163560" y="1406017"/>
              <a:ext cx="1933194" cy="6815963"/>
            </a:xfrm>
            <a:custGeom>
              <a:avLst/>
              <a:gdLst/>
              <a:ahLst/>
              <a:cxnLst/>
              <a:rect r="r" b="b" t="t" l="l"/>
              <a:pathLst>
                <a:path h="6815963" w="1933194">
                  <a:moveTo>
                    <a:pt x="53467" y="3810"/>
                  </a:moveTo>
                  <a:cubicBezTo>
                    <a:pt x="1933194" y="1883537"/>
                    <a:pt x="1933194" y="4931283"/>
                    <a:pt x="53467" y="6811010"/>
                  </a:cubicBezTo>
                  <a:cubicBezTo>
                    <a:pt x="48514" y="6815963"/>
                    <a:pt x="40513" y="6815963"/>
                    <a:pt x="35560" y="6811010"/>
                  </a:cubicBezTo>
                  <a:lnTo>
                    <a:pt x="4953" y="6780403"/>
                  </a:lnTo>
                  <a:cubicBezTo>
                    <a:pt x="2540" y="6777990"/>
                    <a:pt x="1270" y="6774815"/>
                    <a:pt x="1270" y="6771386"/>
                  </a:cubicBezTo>
                  <a:cubicBezTo>
                    <a:pt x="1270" y="6767957"/>
                    <a:pt x="2667" y="6764782"/>
                    <a:pt x="4953" y="6762369"/>
                  </a:cubicBezTo>
                  <a:cubicBezTo>
                    <a:pt x="1857883" y="4909439"/>
                    <a:pt x="1857883" y="1905127"/>
                    <a:pt x="4953" y="52197"/>
                  </a:cubicBezTo>
                  <a:cubicBezTo>
                    <a:pt x="0" y="47244"/>
                    <a:pt x="0" y="39243"/>
                    <a:pt x="4953" y="34290"/>
                  </a:cubicBezTo>
                  <a:lnTo>
                    <a:pt x="35560" y="3683"/>
                  </a:lnTo>
                  <a:cubicBezTo>
                    <a:pt x="37973" y="1270"/>
                    <a:pt x="41148" y="0"/>
                    <a:pt x="44577" y="0"/>
                  </a:cubicBezTo>
                  <a:cubicBezTo>
                    <a:pt x="48006" y="0"/>
                    <a:pt x="51181" y="1397"/>
                    <a:pt x="53594" y="3683"/>
                  </a:cubicBezTo>
                  <a:moveTo>
                    <a:pt x="35687" y="21590"/>
                  </a:moveTo>
                  <a:lnTo>
                    <a:pt x="44704" y="12573"/>
                  </a:lnTo>
                  <a:lnTo>
                    <a:pt x="53721" y="21590"/>
                  </a:lnTo>
                  <a:lnTo>
                    <a:pt x="23114" y="52197"/>
                  </a:lnTo>
                  <a:lnTo>
                    <a:pt x="14097" y="43180"/>
                  </a:lnTo>
                  <a:lnTo>
                    <a:pt x="23114" y="34163"/>
                  </a:lnTo>
                  <a:cubicBezTo>
                    <a:pt x="1885950" y="1896999"/>
                    <a:pt x="1885950" y="4917440"/>
                    <a:pt x="23114" y="6780276"/>
                  </a:cubicBezTo>
                  <a:lnTo>
                    <a:pt x="14097" y="6771259"/>
                  </a:lnTo>
                  <a:lnTo>
                    <a:pt x="23114" y="6762243"/>
                  </a:lnTo>
                  <a:lnTo>
                    <a:pt x="53721" y="6792849"/>
                  </a:lnTo>
                  <a:lnTo>
                    <a:pt x="44704" y="6801866"/>
                  </a:lnTo>
                  <a:lnTo>
                    <a:pt x="35687" y="6792849"/>
                  </a:lnTo>
                  <a:cubicBezTo>
                    <a:pt x="1905508" y="4923028"/>
                    <a:pt x="1905508" y="1891411"/>
                    <a:pt x="35687" y="21590"/>
                  </a:cubicBezTo>
                  <a:close/>
                </a:path>
              </a:pathLst>
            </a:custGeom>
            <a:solidFill>
              <a:srgbClr val="35729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6284" y="3708374"/>
            <a:ext cx="9603510" cy="822414"/>
            <a:chOff x="0" y="0"/>
            <a:chExt cx="12804680" cy="10965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76758" y="3698849"/>
            <a:ext cx="9622560" cy="841464"/>
            <a:chOff x="0" y="0"/>
            <a:chExt cx="12830080" cy="11219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2830080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Toma de decisiones más eficiente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2157794" y="4942209"/>
            <a:ext cx="9132002" cy="822414"/>
            <a:chOff x="0" y="0"/>
            <a:chExt cx="12176002" cy="10965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148268" y="4932684"/>
            <a:ext cx="9151052" cy="841464"/>
            <a:chOff x="0" y="0"/>
            <a:chExt cx="12201402" cy="11219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2201402" cy="11600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212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flexibilidad y adaptabilidad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157794" y="6176044"/>
            <a:ext cx="9132002" cy="822414"/>
            <a:chOff x="0" y="0"/>
            <a:chExt cx="12176002" cy="109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148268" y="6166520"/>
            <a:ext cx="9151052" cy="841464"/>
            <a:chOff x="0" y="0"/>
            <a:chExt cx="12201402" cy="11219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76200"/>
                <a:ext cx="12201402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Uso de modelos del mundo</a:t>
                </a: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1686284" y="7409880"/>
            <a:ext cx="9603510" cy="822414"/>
            <a:chOff x="0" y="0"/>
            <a:chExt cx="12804680" cy="109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676758" y="7400355"/>
            <a:ext cx="9622560" cy="841464"/>
            <a:chOff x="0" y="0"/>
            <a:chExt cx="12830080" cy="11219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76200"/>
                <a:ext cx="12830080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Mejor rendimiento en entornos complejos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 descr="Números digitales"/>
          <p:cNvSpPr/>
          <p:nvPr/>
        </p:nvSpPr>
        <p:spPr>
          <a:xfrm flipH="false" flipV="false" rot="0">
            <a:off x="30" y="15"/>
            <a:ext cx="18287970" cy="10286985"/>
          </a:xfrm>
          <a:custGeom>
            <a:avLst/>
            <a:gdLst/>
            <a:ahLst/>
            <a:cxnLst/>
            <a:rect r="r" b="b" t="t" l="l"/>
            <a:pathLst>
              <a:path h="10286985" w="18287970">
                <a:moveTo>
                  <a:pt x="0" y="0"/>
                </a:moveTo>
                <a:lnTo>
                  <a:pt x="18287970" y="0"/>
                </a:lnTo>
                <a:lnTo>
                  <a:pt x="18287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42" r="-10013" b="-165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100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5" y="0"/>
                </a:lnTo>
                <a:lnTo>
                  <a:pt x="11260625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DES</a:t>
              </a: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VENTAJAS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533864" y="2368350"/>
            <a:ext cx="7220148" cy="7220148"/>
            <a:chOff x="0" y="0"/>
            <a:chExt cx="9626864" cy="9626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163560" y="1406017"/>
              <a:ext cx="1933194" cy="6815963"/>
            </a:xfrm>
            <a:custGeom>
              <a:avLst/>
              <a:gdLst/>
              <a:ahLst/>
              <a:cxnLst/>
              <a:rect r="r" b="b" t="t" l="l"/>
              <a:pathLst>
                <a:path h="6815963" w="1933194">
                  <a:moveTo>
                    <a:pt x="53467" y="3810"/>
                  </a:moveTo>
                  <a:cubicBezTo>
                    <a:pt x="1933194" y="1883537"/>
                    <a:pt x="1933194" y="4931283"/>
                    <a:pt x="53467" y="6811010"/>
                  </a:cubicBezTo>
                  <a:cubicBezTo>
                    <a:pt x="48514" y="6815963"/>
                    <a:pt x="40513" y="6815963"/>
                    <a:pt x="35560" y="6811010"/>
                  </a:cubicBezTo>
                  <a:lnTo>
                    <a:pt x="4953" y="6780403"/>
                  </a:lnTo>
                  <a:cubicBezTo>
                    <a:pt x="2540" y="6777990"/>
                    <a:pt x="1270" y="6774815"/>
                    <a:pt x="1270" y="6771386"/>
                  </a:cubicBezTo>
                  <a:cubicBezTo>
                    <a:pt x="1270" y="6767957"/>
                    <a:pt x="2667" y="6764782"/>
                    <a:pt x="4953" y="6762369"/>
                  </a:cubicBezTo>
                  <a:cubicBezTo>
                    <a:pt x="1857883" y="4909439"/>
                    <a:pt x="1857883" y="1905127"/>
                    <a:pt x="4953" y="52197"/>
                  </a:cubicBezTo>
                  <a:cubicBezTo>
                    <a:pt x="0" y="47244"/>
                    <a:pt x="0" y="39243"/>
                    <a:pt x="4953" y="34290"/>
                  </a:cubicBezTo>
                  <a:lnTo>
                    <a:pt x="35560" y="3683"/>
                  </a:lnTo>
                  <a:cubicBezTo>
                    <a:pt x="37973" y="1270"/>
                    <a:pt x="41148" y="0"/>
                    <a:pt x="44577" y="0"/>
                  </a:cubicBezTo>
                  <a:cubicBezTo>
                    <a:pt x="48006" y="0"/>
                    <a:pt x="51181" y="1397"/>
                    <a:pt x="53594" y="3683"/>
                  </a:cubicBezTo>
                  <a:moveTo>
                    <a:pt x="35687" y="21590"/>
                  </a:moveTo>
                  <a:lnTo>
                    <a:pt x="44704" y="12573"/>
                  </a:lnTo>
                  <a:lnTo>
                    <a:pt x="53721" y="21590"/>
                  </a:lnTo>
                  <a:lnTo>
                    <a:pt x="23114" y="52197"/>
                  </a:lnTo>
                  <a:lnTo>
                    <a:pt x="14097" y="43180"/>
                  </a:lnTo>
                  <a:lnTo>
                    <a:pt x="23114" y="34163"/>
                  </a:lnTo>
                  <a:cubicBezTo>
                    <a:pt x="1885950" y="1896999"/>
                    <a:pt x="1885950" y="4917440"/>
                    <a:pt x="23114" y="6780276"/>
                  </a:cubicBezTo>
                  <a:lnTo>
                    <a:pt x="14097" y="6771259"/>
                  </a:lnTo>
                  <a:lnTo>
                    <a:pt x="23114" y="6762243"/>
                  </a:lnTo>
                  <a:lnTo>
                    <a:pt x="53721" y="6792849"/>
                  </a:lnTo>
                  <a:lnTo>
                    <a:pt x="44704" y="6801866"/>
                  </a:lnTo>
                  <a:lnTo>
                    <a:pt x="35687" y="6792849"/>
                  </a:lnTo>
                  <a:cubicBezTo>
                    <a:pt x="1905508" y="4923028"/>
                    <a:pt x="1905508" y="1891411"/>
                    <a:pt x="35687" y="21590"/>
                  </a:cubicBezTo>
                  <a:close/>
                </a:path>
              </a:pathLst>
            </a:custGeom>
            <a:solidFill>
              <a:srgbClr val="35729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6284" y="3708374"/>
            <a:ext cx="9603510" cy="822414"/>
            <a:chOff x="0" y="0"/>
            <a:chExt cx="12804680" cy="10965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76758" y="3698849"/>
            <a:ext cx="9622560" cy="841464"/>
            <a:chOff x="0" y="0"/>
            <a:chExt cx="12830080" cy="11219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2830080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consumo de recursos computacionales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2157794" y="4942209"/>
            <a:ext cx="9132002" cy="822414"/>
            <a:chOff x="0" y="0"/>
            <a:chExt cx="12176002" cy="10965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148268" y="4932684"/>
            <a:ext cx="9151052" cy="841464"/>
            <a:chOff x="0" y="0"/>
            <a:chExt cx="12201402" cy="11219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19050"/>
                <a:ext cx="12201402" cy="11410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078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Dificultad para operar en entornos altamente dinámicos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157794" y="6176044"/>
            <a:ext cx="9132002" cy="822414"/>
            <a:chOff x="0" y="0"/>
            <a:chExt cx="12176002" cy="109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148268" y="6166520"/>
            <a:ext cx="9151052" cy="841464"/>
            <a:chOff x="0" y="0"/>
            <a:chExt cx="12201402" cy="11219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57150"/>
                <a:ext cx="12201402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Complejidad en su diseño e implementación</a:t>
                </a: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1686284" y="7409880"/>
            <a:ext cx="9603510" cy="822414"/>
            <a:chOff x="0" y="0"/>
            <a:chExt cx="12804680" cy="109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676758" y="7400355"/>
            <a:ext cx="9622560" cy="841464"/>
            <a:chOff x="0" y="0"/>
            <a:chExt cx="12830080" cy="11219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57150"/>
                <a:ext cx="12830080" cy="117910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3419"/>
                  </a:lnSpc>
                </a:pPr>
                <a:r>
                  <a:rPr lang="en-US" sz="28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Latencia en la respuesta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71726" y="7712959"/>
            <a:ext cx="16947300" cy="1912053"/>
            <a:chOff x="0" y="0"/>
            <a:chExt cx="22596400" cy="25494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596348" cy="2549398"/>
            </a:xfrm>
            <a:custGeom>
              <a:avLst/>
              <a:gdLst/>
              <a:ahLst/>
              <a:cxnLst/>
              <a:rect r="r" b="b" t="t" l="l"/>
              <a:pathLst>
                <a:path h="2549398" w="22596348">
                  <a:moveTo>
                    <a:pt x="0" y="0"/>
                  </a:moveTo>
                  <a:lnTo>
                    <a:pt x="22596348" y="0"/>
                  </a:lnTo>
                  <a:lnTo>
                    <a:pt x="22596348" y="2549398"/>
                  </a:lnTo>
                  <a:lnTo>
                    <a:pt x="0" y="2549398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71788" y="7893444"/>
            <a:ext cx="16598794" cy="1034271"/>
            <a:chOff x="0" y="0"/>
            <a:chExt cx="22131726" cy="13790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131727" cy="1379028"/>
            </a:xfrm>
            <a:custGeom>
              <a:avLst/>
              <a:gdLst/>
              <a:ahLst/>
              <a:cxnLst/>
              <a:rect r="r" b="b" t="t" l="l"/>
              <a:pathLst>
                <a:path h="1379028" w="22131727">
                  <a:moveTo>
                    <a:pt x="0" y="0"/>
                  </a:moveTo>
                  <a:lnTo>
                    <a:pt x="22131727" y="0"/>
                  </a:lnTo>
                  <a:lnTo>
                    <a:pt x="22131727" y="1379028"/>
                  </a:lnTo>
                  <a:lnTo>
                    <a:pt x="0" y="13790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22131726" cy="146475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Ejemplo de un agente deliberativo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10668" y="887208"/>
            <a:ext cx="15201130" cy="6802506"/>
          </a:xfrm>
          <a:custGeom>
            <a:avLst/>
            <a:gdLst/>
            <a:ahLst/>
            <a:cxnLst/>
            <a:rect r="r" b="b" t="t" l="l"/>
            <a:pathLst>
              <a:path h="6802506" w="15201130">
                <a:moveTo>
                  <a:pt x="0" y="0"/>
                </a:moveTo>
                <a:lnTo>
                  <a:pt x="15201131" y="0"/>
                </a:lnTo>
                <a:lnTo>
                  <a:pt x="15201131" y="6802506"/>
                </a:lnTo>
                <a:lnTo>
                  <a:pt x="0" y="6802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7" r="0" b="-127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871789" y="7040084"/>
            <a:ext cx="16544424" cy="850107"/>
            <a:chOff x="0" y="0"/>
            <a:chExt cx="22059232" cy="1133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059232" cy="1133476"/>
            </a:xfrm>
            <a:custGeom>
              <a:avLst/>
              <a:gdLst/>
              <a:ahLst/>
              <a:cxnLst/>
              <a:rect r="r" b="b" t="t" l="l"/>
              <a:pathLst>
                <a:path h="1133476" w="22059232">
                  <a:moveTo>
                    <a:pt x="0" y="0"/>
                  </a:moveTo>
                  <a:lnTo>
                    <a:pt x="22059232" y="0"/>
                  </a:lnTo>
                  <a:lnTo>
                    <a:pt x="22059232" y="1133476"/>
                  </a:lnTo>
                  <a:lnTo>
                    <a:pt x="0" y="11334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22059232" cy="1209676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1A3260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¿Qué son los agentes hibridos?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1726" y="899587"/>
            <a:ext cx="16936288" cy="5335878"/>
          </a:xfrm>
          <a:custGeom>
            <a:avLst/>
            <a:gdLst/>
            <a:ahLst/>
            <a:cxnLst/>
            <a:rect r="r" b="b" t="t" l="l"/>
            <a:pathLst>
              <a:path h="5335878" w="16936288">
                <a:moveTo>
                  <a:pt x="0" y="0"/>
                </a:moveTo>
                <a:lnTo>
                  <a:pt x="16936288" y="0"/>
                </a:lnTo>
                <a:lnTo>
                  <a:pt x="16936288" y="5335879"/>
                </a:lnTo>
                <a:lnTo>
                  <a:pt x="0" y="533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5218" r="-148" b="-46646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1788" y="7890190"/>
            <a:ext cx="16544425" cy="1614027"/>
            <a:chOff x="0" y="0"/>
            <a:chExt cx="22059234" cy="21520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59233" cy="2152036"/>
            </a:xfrm>
            <a:custGeom>
              <a:avLst/>
              <a:gdLst/>
              <a:ahLst/>
              <a:cxnLst/>
              <a:rect r="r" b="b" t="t" l="l"/>
              <a:pathLst>
                <a:path h="2152036" w="22059233">
                  <a:moveTo>
                    <a:pt x="0" y="0"/>
                  </a:moveTo>
                  <a:lnTo>
                    <a:pt x="22059233" y="0"/>
                  </a:lnTo>
                  <a:lnTo>
                    <a:pt x="22059233" y="2152036"/>
                  </a:lnTo>
                  <a:lnTo>
                    <a:pt x="0" y="21520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059234" cy="217108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2268"/>
                </a:lnSpc>
              </a:pPr>
              <a:r>
                <a:rPr lang="en-US" sz="2100">
                  <a:solidFill>
                    <a:srgbClr val="3D3D3D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Los agentes híbridos en Inteligencia Artificial (IA) son sistemas que combinan múltiples enfoques de IA para mejorar su rendimiento y capacidad de toma de decisiones. En lugar de basarse en un solo paradigma, como agentes basados en reglas o redes neuronales, los agentes híbridos integran diferentes técnicas para aprovechar lo mejor de cada una.</a:t>
              </a:r>
            </a:p>
            <a:p>
              <a:pPr algn="l">
                <a:lnSpc>
                  <a:spcPts val="2268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7530" y="0"/>
            <a:ext cx="18288000" cy="13842381"/>
          </a:xfrm>
          <a:custGeom>
            <a:avLst/>
            <a:gdLst/>
            <a:ahLst/>
            <a:cxnLst/>
            <a:rect r="r" b="b" t="t" l="l"/>
            <a:pathLst>
              <a:path h="13842381" w="18288000">
                <a:moveTo>
                  <a:pt x="0" y="0"/>
                </a:moveTo>
                <a:lnTo>
                  <a:pt x="18288000" y="0"/>
                </a:lnTo>
                <a:lnTo>
                  <a:pt x="18288000" y="13842381"/>
                </a:lnTo>
                <a:lnTo>
                  <a:pt x="0" y="13842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7100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5" y="0"/>
                </a:lnTo>
                <a:lnTo>
                  <a:pt x="11260625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Características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9356" y="3881929"/>
            <a:ext cx="3212928" cy="1927756"/>
            <a:chOff x="0" y="0"/>
            <a:chExt cx="4283904" cy="25703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69832" y="3872404"/>
            <a:ext cx="3231978" cy="1946806"/>
            <a:chOff x="0" y="0"/>
            <a:chExt cx="4309304" cy="25957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9" id="19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Combinación de enfoques</a:t>
                </a: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4613577" y="3881929"/>
            <a:ext cx="3212928" cy="1927756"/>
            <a:chOff x="0" y="0"/>
            <a:chExt cx="4283904" cy="25703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4604052" y="3872404"/>
            <a:ext cx="3231978" cy="1946806"/>
            <a:chOff x="0" y="0"/>
            <a:chExt cx="4309304" cy="25957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6" id="26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Mejora en la toma de decisiones</a:t>
                </a: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0">
            <a:off x="8147799" y="3881929"/>
            <a:ext cx="3212928" cy="1927756"/>
            <a:chOff x="0" y="0"/>
            <a:chExt cx="4283904" cy="257034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138274" y="3872404"/>
            <a:ext cx="3231978" cy="1946806"/>
            <a:chOff x="0" y="0"/>
            <a:chExt cx="4309304" cy="25957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3" id="33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4309304" cy="265289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779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Escalabilidad</a:t>
                </a: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0">
            <a:off x="1079356" y="6130980"/>
            <a:ext cx="3212928" cy="1927757"/>
            <a:chOff x="0" y="0"/>
            <a:chExt cx="4283904" cy="25703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283964" cy="2570353"/>
            </a:xfrm>
            <a:custGeom>
              <a:avLst/>
              <a:gdLst/>
              <a:ahLst/>
              <a:cxnLst/>
              <a:rect r="r" b="b" t="t" l="l"/>
              <a:pathLst>
                <a:path h="2570353" w="4283964">
                  <a:moveTo>
                    <a:pt x="0" y="0"/>
                  </a:moveTo>
                  <a:lnTo>
                    <a:pt x="4283964" y="0"/>
                  </a:lnTo>
                  <a:lnTo>
                    <a:pt x="4283964" y="2570353"/>
                  </a:lnTo>
                  <a:lnTo>
                    <a:pt x="0" y="2570353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069832" y="6121455"/>
            <a:ext cx="3231978" cy="1946807"/>
            <a:chOff x="0" y="0"/>
            <a:chExt cx="4309304" cy="25957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309304" cy="2595742"/>
            </a:xfrm>
            <a:custGeom>
              <a:avLst/>
              <a:gdLst/>
              <a:ahLst/>
              <a:cxnLst/>
              <a:rect r="r" b="b" t="t" l="l"/>
              <a:pathLst>
                <a:path h="2595742" w="4309304">
                  <a:moveTo>
                    <a:pt x="0" y="0"/>
                  </a:moveTo>
                  <a:lnTo>
                    <a:pt x="4309304" y="0"/>
                  </a:lnTo>
                  <a:lnTo>
                    <a:pt x="4309304" y="2595742"/>
                  </a:lnTo>
                  <a:lnTo>
                    <a:pt x="0" y="2595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0" id="40"/>
            <p:cNvGrpSpPr/>
            <p:nvPr/>
          </p:nvGrpSpPr>
          <p:grpSpPr>
            <a:xfrm rot="0">
              <a:off x="0" y="0"/>
              <a:ext cx="4309304" cy="2595742"/>
              <a:chOff x="0" y="0"/>
              <a:chExt cx="4309304" cy="2595742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4309304" cy="2595742"/>
              </a:xfrm>
              <a:custGeom>
                <a:avLst/>
                <a:gdLst/>
                <a:ahLst/>
                <a:cxnLst/>
                <a:rect r="r" b="b" t="t" l="l"/>
                <a:pathLst>
                  <a:path h="2595742" w="4309304">
                    <a:moveTo>
                      <a:pt x="0" y="0"/>
                    </a:moveTo>
                    <a:lnTo>
                      <a:pt x="4309304" y="0"/>
                    </a:lnTo>
                    <a:lnTo>
                      <a:pt x="4309304" y="2595742"/>
                    </a:lnTo>
                    <a:lnTo>
                      <a:pt x="0" y="25957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4309304" cy="2624317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ctr">
                  <a:lnSpc>
                    <a:spcPts val="3402"/>
                  </a:lnSpc>
                </a:pPr>
                <a:r>
                  <a:rPr lang="en-US" sz="315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Interoperabilidad</a:t>
                </a: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801" y="685800"/>
            <a:ext cx="5554980" cy="142496"/>
            <a:chOff x="0" y="0"/>
            <a:chExt cx="7406640" cy="1899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06640" cy="189992"/>
            </a:xfrm>
            <a:custGeom>
              <a:avLst/>
              <a:gdLst/>
              <a:ahLst/>
              <a:cxnLst/>
              <a:rect r="r" b="b" t="t" l="l"/>
              <a:pathLst>
                <a:path h="189992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9992"/>
                  </a:lnTo>
                  <a:lnTo>
                    <a:pt x="0" y="189992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63220" y="680464"/>
            <a:ext cx="5554980" cy="147831"/>
            <a:chOff x="0" y="0"/>
            <a:chExt cx="7406640" cy="19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06640" cy="197104"/>
            </a:xfrm>
            <a:custGeom>
              <a:avLst/>
              <a:gdLst/>
              <a:ahLst/>
              <a:cxnLst/>
              <a:rect r="r" b="b" t="t" l="l"/>
              <a:pathLst>
                <a:path h="197104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97104"/>
                  </a:lnTo>
                  <a:lnTo>
                    <a:pt x="0" y="197104"/>
                  </a:lnTo>
                  <a:close/>
                </a:path>
              </a:pathLst>
            </a:custGeom>
            <a:solidFill>
              <a:srgbClr val="969FA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362745" y="685800"/>
            <a:ext cx="5554980" cy="137160"/>
            <a:chOff x="0" y="0"/>
            <a:chExt cx="7406640" cy="1828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06640" cy="182880"/>
            </a:xfrm>
            <a:custGeom>
              <a:avLst/>
              <a:gdLst/>
              <a:ahLst/>
              <a:cxnLst/>
              <a:rect r="r" b="b" t="t" l="l"/>
              <a:pathLst>
                <a:path h="182880" w="7406640">
                  <a:moveTo>
                    <a:pt x="0" y="0"/>
                  </a:moveTo>
                  <a:lnTo>
                    <a:pt x="7406640" y="0"/>
                  </a:lnTo>
                  <a:lnTo>
                    <a:pt x="7406640" y="182880"/>
                  </a:lnTo>
                  <a:lnTo>
                    <a:pt x="0" y="182880"/>
                  </a:lnTo>
                  <a:close/>
                </a:path>
              </a:pathLst>
            </a:custGeom>
            <a:solidFill>
              <a:srgbClr val="4590B8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0429" y="921610"/>
            <a:ext cx="16964007" cy="1783947"/>
            <a:chOff x="0" y="0"/>
            <a:chExt cx="22618676" cy="23785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618700" cy="2378583"/>
            </a:xfrm>
            <a:custGeom>
              <a:avLst/>
              <a:gdLst/>
              <a:ahLst/>
              <a:cxnLst/>
              <a:rect r="r" b="b" t="t" l="l"/>
              <a:pathLst>
                <a:path h="2378583" w="22618700">
                  <a:moveTo>
                    <a:pt x="0" y="0"/>
                  </a:moveTo>
                  <a:lnTo>
                    <a:pt x="22618700" y="0"/>
                  </a:lnTo>
                  <a:lnTo>
                    <a:pt x="22618700" y="2378583"/>
                  </a:lnTo>
                  <a:lnTo>
                    <a:pt x="0" y="2378583"/>
                  </a:lnTo>
                  <a:close/>
                </a:path>
              </a:pathLst>
            </a:custGeom>
            <a:solidFill>
              <a:srgbClr val="1A3260"/>
            </a:solidFill>
          </p:spPr>
        </p:sp>
      </p:grpSp>
      <p:sp>
        <p:nvSpPr>
          <p:cNvPr name="Freeform 10" id="10" descr="Números digitales"/>
          <p:cNvSpPr/>
          <p:nvPr/>
        </p:nvSpPr>
        <p:spPr>
          <a:xfrm flipH="false" flipV="false" rot="0">
            <a:off x="30" y="15"/>
            <a:ext cx="18287970" cy="10286985"/>
          </a:xfrm>
          <a:custGeom>
            <a:avLst/>
            <a:gdLst/>
            <a:ahLst/>
            <a:cxnLst/>
            <a:rect r="r" b="b" t="t" l="l"/>
            <a:pathLst>
              <a:path h="10286985" w="18287970">
                <a:moveTo>
                  <a:pt x="0" y="0"/>
                </a:moveTo>
                <a:lnTo>
                  <a:pt x="18287970" y="0"/>
                </a:lnTo>
                <a:lnTo>
                  <a:pt x="18287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942" r="-10013" b="-1659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469" y="685800"/>
            <a:ext cx="11260624" cy="8902698"/>
          </a:xfrm>
          <a:custGeom>
            <a:avLst/>
            <a:gdLst/>
            <a:ahLst/>
            <a:cxnLst/>
            <a:rect r="r" b="b" t="t" l="l"/>
            <a:pathLst>
              <a:path h="8902698" w="11260624">
                <a:moveTo>
                  <a:pt x="0" y="0"/>
                </a:moveTo>
                <a:lnTo>
                  <a:pt x="11260624" y="0"/>
                </a:lnTo>
                <a:lnTo>
                  <a:pt x="11260624" y="8902698"/>
                </a:lnTo>
                <a:lnTo>
                  <a:pt x="0" y="8902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76300" y="1510434"/>
            <a:ext cx="10820400" cy="1682806"/>
            <a:chOff x="0" y="0"/>
            <a:chExt cx="14427200" cy="224374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427200" cy="2243742"/>
            </a:xfrm>
            <a:custGeom>
              <a:avLst/>
              <a:gdLst/>
              <a:ahLst/>
              <a:cxnLst/>
              <a:rect r="r" b="b" t="t" l="l"/>
              <a:pathLst>
                <a:path h="2243742" w="14427200">
                  <a:moveTo>
                    <a:pt x="0" y="0"/>
                  </a:moveTo>
                  <a:lnTo>
                    <a:pt x="14427200" y="0"/>
                  </a:lnTo>
                  <a:lnTo>
                    <a:pt x="14427200" y="2243742"/>
                  </a:lnTo>
                  <a:lnTo>
                    <a:pt x="0" y="22437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4427200" cy="232946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5040"/>
                </a:lnSpc>
              </a:pPr>
              <a:r>
                <a:rPr lang="en-US" sz="42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rPr>
                <a:t>VENTAJAS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5533864" y="2351837"/>
            <a:ext cx="7220148" cy="7220148"/>
            <a:chOff x="0" y="0"/>
            <a:chExt cx="9626864" cy="9626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8163560" y="1406017"/>
              <a:ext cx="1933194" cy="6815963"/>
            </a:xfrm>
            <a:custGeom>
              <a:avLst/>
              <a:gdLst/>
              <a:ahLst/>
              <a:cxnLst/>
              <a:rect r="r" b="b" t="t" l="l"/>
              <a:pathLst>
                <a:path h="6815963" w="1933194">
                  <a:moveTo>
                    <a:pt x="53467" y="3810"/>
                  </a:moveTo>
                  <a:cubicBezTo>
                    <a:pt x="1933194" y="1883537"/>
                    <a:pt x="1933194" y="4931283"/>
                    <a:pt x="53467" y="6811010"/>
                  </a:cubicBezTo>
                  <a:cubicBezTo>
                    <a:pt x="48514" y="6815963"/>
                    <a:pt x="40513" y="6815963"/>
                    <a:pt x="35560" y="6811010"/>
                  </a:cubicBezTo>
                  <a:lnTo>
                    <a:pt x="4953" y="6780403"/>
                  </a:lnTo>
                  <a:cubicBezTo>
                    <a:pt x="2540" y="6777990"/>
                    <a:pt x="1270" y="6774815"/>
                    <a:pt x="1270" y="6771386"/>
                  </a:cubicBezTo>
                  <a:cubicBezTo>
                    <a:pt x="1270" y="6767957"/>
                    <a:pt x="2667" y="6764782"/>
                    <a:pt x="4953" y="6762369"/>
                  </a:cubicBezTo>
                  <a:cubicBezTo>
                    <a:pt x="1857883" y="4909439"/>
                    <a:pt x="1857883" y="1905127"/>
                    <a:pt x="4953" y="52197"/>
                  </a:cubicBezTo>
                  <a:cubicBezTo>
                    <a:pt x="0" y="47244"/>
                    <a:pt x="0" y="39243"/>
                    <a:pt x="4953" y="34290"/>
                  </a:cubicBezTo>
                  <a:lnTo>
                    <a:pt x="35560" y="3683"/>
                  </a:lnTo>
                  <a:cubicBezTo>
                    <a:pt x="37973" y="1270"/>
                    <a:pt x="41148" y="0"/>
                    <a:pt x="44577" y="0"/>
                  </a:cubicBezTo>
                  <a:cubicBezTo>
                    <a:pt x="48006" y="0"/>
                    <a:pt x="51181" y="1397"/>
                    <a:pt x="53594" y="3683"/>
                  </a:cubicBezTo>
                  <a:moveTo>
                    <a:pt x="35687" y="21590"/>
                  </a:moveTo>
                  <a:lnTo>
                    <a:pt x="44704" y="12573"/>
                  </a:lnTo>
                  <a:lnTo>
                    <a:pt x="53721" y="21590"/>
                  </a:lnTo>
                  <a:lnTo>
                    <a:pt x="23114" y="52197"/>
                  </a:lnTo>
                  <a:lnTo>
                    <a:pt x="14097" y="43180"/>
                  </a:lnTo>
                  <a:lnTo>
                    <a:pt x="23114" y="34163"/>
                  </a:lnTo>
                  <a:cubicBezTo>
                    <a:pt x="1885950" y="1896999"/>
                    <a:pt x="1885950" y="4917440"/>
                    <a:pt x="23114" y="6780276"/>
                  </a:cubicBezTo>
                  <a:lnTo>
                    <a:pt x="14097" y="6771259"/>
                  </a:lnTo>
                  <a:lnTo>
                    <a:pt x="23114" y="6762243"/>
                  </a:lnTo>
                  <a:lnTo>
                    <a:pt x="53721" y="6792849"/>
                  </a:lnTo>
                  <a:lnTo>
                    <a:pt x="44704" y="6801866"/>
                  </a:lnTo>
                  <a:lnTo>
                    <a:pt x="35687" y="6792849"/>
                  </a:lnTo>
                  <a:cubicBezTo>
                    <a:pt x="1905508" y="4923028"/>
                    <a:pt x="1905508" y="1891411"/>
                    <a:pt x="35687" y="21590"/>
                  </a:cubicBezTo>
                  <a:close/>
                </a:path>
              </a:pathLst>
            </a:custGeom>
            <a:solidFill>
              <a:srgbClr val="357292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686284" y="3708374"/>
            <a:ext cx="9603510" cy="822414"/>
            <a:chOff x="0" y="0"/>
            <a:chExt cx="12804680" cy="10965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676758" y="3698849"/>
            <a:ext cx="9622560" cy="841464"/>
            <a:chOff x="0" y="0"/>
            <a:chExt cx="12830080" cy="11219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76200"/>
                <a:ext cx="12830080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adaptabilidad</a:t>
                </a: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2157794" y="4942209"/>
            <a:ext cx="9132002" cy="822414"/>
            <a:chOff x="0" y="0"/>
            <a:chExt cx="12176002" cy="10965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148268" y="4932684"/>
            <a:ext cx="9151052" cy="841464"/>
            <a:chOff x="0" y="0"/>
            <a:chExt cx="12201402" cy="11219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38100"/>
                <a:ext cx="12201402" cy="11600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212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Equilibrio entre rapidez y precisión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2157794" y="6176044"/>
            <a:ext cx="9132002" cy="822414"/>
            <a:chOff x="0" y="0"/>
            <a:chExt cx="12176002" cy="10965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217599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175998">
                  <a:moveTo>
                    <a:pt x="0" y="0"/>
                  </a:moveTo>
                  <a:lnTo>
                    <a:pt x="12175998" y="0"/>
                  </a:lnTo>
                  <a:lnTo>
                    <a:pt x="1217599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148268" y="6166520"/>
            <a:ext cx="9151052" cy="841464"/>
            <a:chOff x="0" y="0"/>
            <a:chExt cx="12201402" cy="112195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201402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201402">
                  <a:moveTo>
                    <a:pt x="0" y="0"/>
                  </a:moveTo>
                  <a:lnTo>
                    <a:pt x="12201402" y="0"/>
                  </a:lnTo>
                  <a:lnTo>
                    <a:pt x="12201402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2201402" cy="1121952"/>
              <a:chOff x="0" y="0"/>
              <a:chExt cx="12201402" cy="1121952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2201402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201402">
                    <a:moveTo>
                      <a:pt x="0" y="0"/>
                    </a:moveTo>
                    <a:lnTo>
                      <a:pt x="12201402" y="0"/>
                    </a:lnTo>
                    <a:lnTo>
                      <a:pt x="12201402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76200"/>
                <a:ext cx="12201402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Mejor gestión de la incertidumbre</a:t>
                </a: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1686284" y="7409880"/>
            <a:ext cx="9603510" cy="822414"/>
            <a:chOff x="0" y="0"/>
            <a:chExt cx="12804680" cy="109655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804648" cy="1096518"/>
            </a:xfrm>
            <a:custGeom>
              <a:avLst/>
              <a:gdLst/>
              <a:ahLst/>
              <a:cxnLst/>
              <a:rect r="r" b="b" t="t" l="l"/>
              <a:pathLst>
                <a:path h="1096518" w="12804648">
                  <a:moveTo>
                    <a:pt x="0" y="0"/>
                  </a:moveTo>
                  <a:lnTo>
                    <a:pt x="12804648" y="0"/>
                  </a:lnTo>
                  <a:lnTo>
                    <a:pt x="12804648" y="1096518"/>
                  </a:lnTo>
                  <a:lnTo>
                    <a:pt x="0" y="1096518"/>
                  </a:lnTo>
                  <a:close/>
                </a:path>
              </a:pathLst>
            </a:custGeom>
            <a:gradFill rotWithShape="true">
              <a:gsLst>
                <a:gs pos="0">
                  <a:srgbClr val="629FC1">
                    <a:alpha val="100000"/>
                  </a:srgbClr>
                </a:gs>
                <a:gs pos="84000">
                  <a:srgbClr val="3A799A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676758" y="7400355"/>
            <a:ext cx="9622560" cy="841464"/>
            <a:chOff x="0" y="0"/>
            <a:chExt cx="12830080" cy="112195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830080" cy="1121952"/>
            </a:xfrm>
            <a:custGeom>
              <a:avLst/>
              <a:gdLst/>
              <a:ahLst/>
              <a:cxnLst/>
              <a:rect r="r" b="b" t="t" l="l"/>
              <a:pathLst>
                <a:path h="1121952" w="12830080">
                  <a:moveTo>
                    <a:pt x="0" y="0"/>
                  </a:moveTo>
                  <a:lnTo>
                    <a:pt x="12830080" y="0"/>
                  </a:lnTo>
                  <a:lnTo>
                    <a:pt x="12830080" y="1121952"/>
                  </a:lnTo>
                  <a:lnTo>
                    <a:pt x="0" y="1121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2" id="42"/>
            <p:cNvGrpSpPr/>
            <p:nvPr/>
          </p:nvGrpSpPr>
          <p:grpSpPr>
            <a:xfrm rot="0">
              <a:off x="0" y="0"/>
              <a:ext cx="12830080" cy="1121952"/>
              <a:chOff x="0" y="0"/>
              <a:chExt cx="12830080" cy="1121952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2830080" cy="1121952"/>
              </a:xfrm>
              <a:custGeom>
                <a:avLst/>
                <a:gdLst/>
                <a:ahLst/>
                <a:cxnLst/>
                <a:rect r="r" b="b" t="t" l="l"/>
                <a:pathLst>
                  <a:path h="1121952" w="12830080">
                    <a:moveTo>
                      <a:pt x="0" y="0"/>
                    </a:moveTo>
                    <a:lnTo>
                      <a:pt x="12830080" y="0"/>
                    </a:lnTo>
                    <a:lnTo>
                      <a:pt x="12830080" y="1121952"/>
                    </a:lnTo>
                    <a:lnTo>
                      <a:pt x="0" y="112195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76200"/>
                <a:ext cx="12830080" cy="1198152"/>
              </a:xfrm>
              <a:prstGeom prst="rect">
                <a:avLst/>
              </a:prstGeom>
            </p:spPr>
            <p:txBody>
              <a:bodyPr anchor="ctr" rtlCol="false" tIns="0" lIns="0" bIns="0" rIns="0"/>
              <a:lstStyle/>
              <a:p>
                <a:pPr algn="l">
                  <a:lnSpc>
                    <a:spcPts val="4680"/>
                  </a:lnSpc>
                </a:pPr>
                <a:r>
                  <a:rPr lang="en-US" sz="3900">
                    <a:solidFill>
                      <a:srgbClr val="FFFFFF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rPr>
                  <a:t>Mayor eficiencia computacional</a:t>
                </a: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DAGfUtSN924</dc:identifier>
  <dcterms:modified xsi:type="dcterms:W3CDTF">2011-08-01T06:04:30Z</dcterms:modified>
  <cp:revision>1</cp:revision>
  <dc:title>AGENTES DELIBERATIVOS (BASADOS EN OBJETIVOS).pptx</dc:title>
</cp:coreProperties>
</file>